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sldIdLst>
    <p:sldId id="256" r:id="rId5"/>
    <p:sldId id="267" r:id="rId6"/>
    <p:sldId id="268" r:id="rId7"/>
    <p:sldId id="272" r:id="rId8"/>
    <p:sldId id="271" r:id="rId9"/>
    <p:sldId id="273" r:id="rId10"/>
    <p:sldId id="277" r:id="rId11"/>
    <p:sldId id="278" r:id="rId12"/>
    <p:sldId id="274" r:id="rId13"/>
    <p:sldId id="275" r:id="rId14"/>
    <p:sldId id="269" r:id="rId15"/>
    <p:sldId id="276" r:id="rId16"/>
    <p:sldId id="266" r:id="rId17"/>
  </p:sldIdLst>
  <p:sldSz cx="16257588" cy="10158413"/>
  <p:notesSz cx="6858000" cy="9144000"/>
  <p:defaultTextStyle>
    <a:defPPr>
      <a:defRPr lang="en-US"/>
    </a:defPPr>
    <a:lvl1pPr marL="0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1pPr>
    <a:lvl2pPr marL="633876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2pPr>
    <a:lvl3pPr marL="1267752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3pPr>
    <a:lvl4pPr marL="1901628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4pPr>
    <a:lvl5pPr marL="2535502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5pPr>
    <a:lvl6pPr marL="3169379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6pPr>
    <a:lvl7pPr marL="3803254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7pPr>
    <a:lvl8pPr marL="4437130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8pPr>
    <a:lvl9pPr marL="5071006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56"/>
    <a:srgbClr val="005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1" autoAdjust="0"/>
    <p:restoredTop sz="94762"/>
  </p:normalViewPr>
  <p:slideViewPr>
    <p:cSldViewPr snapToGrid="0" snapToObjects="1">
      <p:cViewPr>
        <p:scale>
          <a:sx n="96" d="100"/>
          <a:sy n="96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8D53C-149F-6740-BCDE-ADDE24609432}" type="datetimeFigureOut">
              <a:rPr lang="en-US" smtClean="0"/>
              <a:t>3/22/22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8850" y="1143000"/>
            <a:ext cx="4940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137FE-F796-2E41-88C3-6EBCF174D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1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1pPr>
    <a:lvl2pPr marL="633876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2pPr>
    <a:lvl3pPr marL="1267752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3pPr>
    <a:lvl4pPr marL="1901628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4pPr>
    <a:lvl5pPr marL="2535502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5pPr>
    <a:lvl6pPr marL="3169379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6pPr>
    <a:lvl7pPr marL="3803254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7pPr>
    <a:lvl8pPr marL="4437130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8pPr>
    <a:lvl9pPr marL="5071006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7776000"/>
            <a:ext cx="10080000" cy="796487"/>
          </a:xfrm>
        </p:spPr>
        <p:txBody>
          <a:bodyPr anchor="t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1192D-1B69-A648-85CB-F16FFBDED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4000" y="8572487"/>
            <a:ext cx="10080000" cy="796487"/>
          </a:xfrm>
        </p:spPr>
        <p:txBody>
          <a:bodyPr anchor="t">
            <a:normAutofit/>
          </a:bodyPr>
          <a:lstStyle>
            <a:lvl1pPr marL="0" indent="0" algn="l">
              <a:buNone/>
              <a:defRPr sz="3500">
                <a:solidFill>
                  <a:srgbClr val="00A956"/>
                </a:solidFill>
                <a:latin typeface="Georgia" panose="02040502050405020303" pitchFamily="18" charset="0"/>
              </a:defRPr>
            </a:lvl1pPr>
            <a:lvl2pPr marL="609671" indent="0" algn="ctr">
              <a:buNone/>
              <a:defRPr sz="2667"/>
            </a:lvl2pPr>
            <a:lvl3pPr marL="1219342" indent="0" algn="ctr">
              <a:buNone/>
              <a:defRPr sz="2400"/>
            </a:lvl3pPr>
            <a:lvl4pPr marL="1829014" indent="0" algn="ctr">
              <a:buNone/>
              <a:defRPr sz="2134"/>
            </a:lvl4pPr>
            <a:lvl5pPr marL="2438685" indent="0" algn="ctr">
              <a:buNone/>
              <a:defRPr sz="2134"/>
            </a:lvl5pPr>
            <a:lvl6pPr marL="3048356" indent="0" algn="ctr">
              <a:buNone/>
              <a:defRPr sz="2134"/>
            </a:lvl6pPr>
            <a:lvl7pPr marL="3658027" indent="0" algn="ctr">
              <a:buNone/>
              <a:defRPr sz="2134"/>
            </a:lvl7pPr>
            <a:lvl8pPr marL="4267697" indent="0" algn="ctr">
              <a:buNone/>
              <a:defRPr sz="2134"/>
            </a:lvl8pPr>
            <a:lvl9pPr marL="4877370" indent="0" algn="ctr">
              <a:buNone/>
              <a:defRPr sz="213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29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19D5-0F85-CB4E-B0A9-93B988A6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9A43A-A3AB-9641-9E5A-9DA8B2CC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B5666-28FF-9F4F-8C5C-D5068439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F1F43-8673-9348-80A9-029FC361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9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995B1-CE25-1148-9140-B20A1F18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093B2-889C-3D45-91E5-6ABBE19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78FF8-B193-9B4D-A0D1-BDFE4CDC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98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6480000"/>
            <a:ext cx="10080000" cy="1808233"/>
          </a:xfrm>
        </p:spPr>
        <p:txBody>
          <a:bodyPr anchor="t">
            <a:normAutofit/>
          </a:bodyPr>
          <a:lstStyle>
            <a:lvl1pPr algn="l">
              <a:defRPr sz="4700" b="1">
                <a:solidFill>
                  <a:srgbClr val="00A956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08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83AE-721B-8E45-86D0-EDEFBB6D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3744000"/>
            <a:ext cx="10800000" cy="672893"/>
          </a:xfrm>
        </p:spPr>
        <p:txBody>
          <a:bodyPr anchor="t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9186-9A63-804D-B992-7A2615733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00" y="4416893"/>
            <a:ext cx="10800000" cy="662313"/>
          </a:xfrm>
        </p:spPr>
        <p:txBody>
          <a:bodyPr anchor="t"/>
          <a:lstStyle>
            <a:lvl1pPr marL="0" indent="0">
              <a:buNone/>
              <a:defRPr sz="3000">
                <a:solidFill>
                  <a:srgbClr val="005336"/>
                </a:solidFill>
              </a:defRPr>
            </a:lvl1pPr>
            <a:lvl2pPr marL="60967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34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901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685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35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802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69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7370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03FE8-725B-C542-9752-0F0519FD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A956"/>
                </a:solidFill>
              </a:defRPr>
            </a:lvl1pPr>
          </a:lstStyle>
          <a:p>
            <a:r>
              <a:rPr lang="en-IE"/>
              <a:t>06.11.19</a:t>
            </a:r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62716B-0319-2E48-8A4F-A486A8CCA0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84000" y="5400000"/>
            <a:ext cx="2376000" cy="75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04787F-D361-3E40-984A-D6B2F134C9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000" y="5040000"/>
            <a:ext cx="2376000" cy="14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7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57A8-4F44-A743-9523-4F882D6B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F2297-C797-C746-BFFC-71DBB907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BC500-FEB0-E34F-8384-75379BA5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23037-7A0A-9643-8F64-D23E831E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CD8BA-88AE-0D4A-A7D5-B98698AD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5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0" y="2412000"/>
            <a:ext cx="6909475" cy="178444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8C761-09FD-F940-A379-C15FF3112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30405" y="2412000"/>
            <a:ext cx="6655766" cy="6445420"/>
          </a:xfrm>
        </p:spPr>
        <p:txBody>
          <a:bodyPr/>
          <a:lstStyle>
            <a:lvl1pPr>
              <a:lnSpc>
                <a:spcPts val="4300"/>
              </a:lnSpc>
              <a:defRPr sz="2500" b="1"/>
            </a:lvl1pPr>
            <a:lvl2pPr>
              <a:lnSpc>
                <a:spcPts val="4300"/>
              </a:lnSpc>
              <a:defRPr sz="2500" b="1"/>
            </a:lvl2pPr>
            <a:lvl3pPr>
              <a:lnSpc>
                <a:spcPts val="4300"/>
              </a:lnSpc>
              <a:defRPr sz="2500" b="1"/>
            </a:lvl3pPr>
            <a:lvl4pPr>
              <a:lnSpc>
                <a:spcPts val="4300"/>
              </a:lnSpc>
              <a:defRPr sz="2500" b="1"/>
            </a:lvl4pPr>
            <a:lvl5pPr>
              <a:lnSpc>
                <a:spcPts val="4300"/>
              </a:lnSpc>
              <a:defRPr sz="2500" b="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0" y="4355100"/>
            <a:ext cx="6909475" cy="45023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616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3" y="2412000"/>
            <a:ext cx="6480000" cy="178444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3" y="4355100"/>
            <a:ext cx="6480000" cy="45023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00852C3-1AE9-6D47-B34A-4970BBFD8C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60000" y="2412000"/>
            <a:ext cx="7920000" cy="540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18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Bullet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7653700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6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Bullet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7653700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1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6267A8-E11A-BC4B-ABF0-35302C5B76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-1" y="-2300"/>
            <a:ext cx="7653701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2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2D14D-EFB8-194E-9283-741A4DB5D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-1" y="-2300"/>
            <a:ext cx="7653701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92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7FBCA-0170-A045-A7B9-C21077D8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14022170" cy="1042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E127D-E475-0447-ABE5-C831EB30D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00" y="2412000"/>
            <a:ext cx="14022170" cy="477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A5F-71C7-C24D-A60E-69D381002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4000" y="9360000"/>
            <a:ext cx="3657957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r>
              <a:rPr lang="en-IE"/>
              <a:t>06.11.19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C108-9FF4-4247-BF63-31A399B9D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21957" y="9360000"/>
            <a:ext cx="5486936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FD07C-4D6A-8244-A552-36C15D64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08893" y="9360000"/>
            <a:ext cx="2983207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fld id="{78BCC47E-4B7D-1647-9F80-3037E352F9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0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63" r:id="rId5"/>
    <p:sldLayoutId id="2147483657" r:id="rId6"/>
    <p:sldLayoutId id="2147483659" r:id="rId7"/>
    <p:sldLayoutId id="2147483660" r:id="rId8"/>
    <p:sldLayoutId id="2147483661" r:id="rId9"/>
    <p:sldLayoutId id="2147483654" r:id="rId10"/>
    <p:sldLayoutId id="2147483655" r:id="rId11"/>
    <p:sldLayoutId id="2147483658" r:id="rId12"/>
  </p:sldLayoutIdLst>
  <p:hf sldNum="0" hdr="0" ftr="0"/>
  <p:txStyles>
    <p:titleStyle>
      <a:lvl1pPr algn="l" defTabSz="1219342" rtl="0" eaLnBrk="1" latinLnBrk="0" hangingPunct="1">
        <a:lnSpc>
          <a:spcPct val="90000"/>
        </a:lnSpc>
        <a:spcBef>
          <a:spcPct val="0"/>
        </a:spcBef>
        <a:buNone/>
        <a:defRPr sz="4500" b="0" kern="1200">
          <a:solidFill>
            <a:srgbClr val="005336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304835" indent="-304835" algn="l" defTabSz="1219342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1pPr>
      <a:lvl2pPr marL="914506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2pPr>
      <a:lvl3pPr marL="1524178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3pPr>
      <a:lvl4pPr marL="2133849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4pPr>
      <a:lvl5pPr marL="2743520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5pPr>
      <a:lvl6pPr marL="3353191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862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534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05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1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42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14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685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56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2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69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37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CB0A-7993-BA4C-8272-98FAE8DB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6923" y="3793788"/>
            <a:ext cx="13831690" cy="3770793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Investigation into Post Pandemic Education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Emmett Lawlor</a:t>
            </a:r>
            <a:br>
              <a:rPr lang="en-US" sz="4800" dirty="0"/>
            </a:br>
            <a:r>
              <a:rPr lang="en-US" sz="4800" dirty="0"/>
              <a:t>18238831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John Nelson</a:t>
            </a:r>
            <a:br>
              <a:rPr lang="en-US" sz="4800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94F361-F4D6-E44D-BA05-8CE0226C3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045" y="7895836"/>
            <a:ext cx="10589576" cy="1150887"/>
          </a:xfrm>
        </p:spPr>
        <p:txBody>
          <a:bodyPr>
            <a:normAutofit/>
          </a:bodyPr>
          <a:lstStyle/>
          <a:p>
            <a:r>
              <a:rPr lang="en-US" sz="2800" dirty="0"/>
              <a:t>LM118: BEng in Electronic and Computer Engineering</a:t>
            </a:r>
          </a:p>
          <a:p>
            <a:r>
              <a:rPr lang="en-US" sz="2800" dirty="0"/>
              <a:t>Spring semester 2022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259217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Potential uses of the system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000" y="2411999"/>
            <a:ext cx="14022170" cy="6851921"/>
          </a:xfrm>
        </p:spPr>
        <p:txBody>
          <a:bodyPr/>
          <a:lstStyle/>
          <a:p>
            <a:r>
              <a:rPr lang="en-IE" dirty="0"/>
              <a:t>Course competitivity.</a:t>
            </a:r>
          </a:p>
          <a:p>
            <a:pPr lvl="1"/>
            <a:r>
              <a:rPr lang="en-IE" dirty="0"/>
              <a:t>Utilising scrapers and analysing external sources like </a:t>
            </a:r>
            <a:r>
              <a:rPr lang="en-IE" dirty="0" err="1"/>
              <a:t>Qualifax</a:t>
            </a:r>
            <a:r>
              <a:rPr lang="en-IE" dirty="0"/>
              <a:t>, institutions can find a competitive edge over other courses or districts, what to offer etc.</a:t>
            </a:r>
          </a:p>
          <a:p>
            <a:pPr lvl="1"/>
            <a:endParaRPr lang="en-IE" dirty="0"/>
          </a:p>
          <a:p>
            <a:r>
              <a:rPr lang="en-IE" dirty="0"/>
              <a:t>A new hub for integrated tools.</a:t>
            </a:r>
          </a:p>
          <a:p>
            <a:pPr lvl="1"/>
            <a:r>
              <a:rPr lang="en-IE" dirty="0"/>
              <a:t>Allowing students to create web applications such as the one in this project, under a institution framework with special accesses such as log-in using Institution portal. Institutions could have a flood of resources available, built by students for students or lecturers.</a:t>
            </a:r>
          </a:p>
          <a:p>
            <a:pPr lvl="1"/>
            <a:endParaRPr lang="en-IE" dirty="0"/>
          </a:p>
          <a:p>
            <a:r>
              <a:rPr lang="en-IE" dirty="0"/>
              <a:t>Deter drop-outs, increase quality of student life.</a:t>
            </a:r>
          </a:p>
          <a:p>
            <a:pPr lvl="1"/>
            <a:r>
              <a:rPr lang="en-IE" dirty="0"/>
              <a:t>By creating custom tools wrapped around data like </a:t>
            </a:r>
            <a:r>
              <a:rPr lang="en-IE" dirty="0" err="1"/>
              <a:t>Qualifax</a:t>
            </a:r>
            <a:r>
              <a:rPr lang="en-IE" dirty="0"/>
              <a:t> (course description data), we could build tools to help hopeful students find the right course.</a:t>
            </a:r>
          </a:p>
          <a:p>
            <a:pPr lvl="1"/>
            <a:r>
              <a:rPr lang="en-IE" dirty="0"/>
              <a:t>By streamlining student tool creation, students can have newer ways of keeping their digital and physical academic life in check, in ways unknown to corporate software creators.</a:t>
            </a:r>
          </a:p>
          <a:p>
            <a:pPr lvl="1"/>
            <a:r>
              <a:rPr lang="en-IE" dirty="0"/>
              <a:t>Helping students find the ideal course and structure around it, we can make a very stressful period in life easier.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892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000" y="2412000"/>
            <a:ext cx="14022170" cy="6148340"/>
          </a:xfrm>
        </p:spPr>
        <p:txBody>
          <a:bodyPr/>
          <a:lstStyle/>
          <a:p>
            <a:r>
              <a:rPr lang="en-IE" dirty="0"/>
              <a:t>Demonstration of Web Application.</a:t>
            </a:r>
          </a:p>
          <a:p>
            <a:pPr lvl="1"/>
            <a:r>
              <a:rPr lang="en-IE" dirty="0"/>
              <a:t>Will demonstrate flow</a:t>
            </a:r>
          </a:p>
          <a:p>
            <a:pPr lvl="1"/>
            <a:r>
              <a:rPr lang="en-IE" dirty="0"/>
              <a:t>How various aspects were completed.</a:t>
            </a:r>
          </a:p>
          <a:p>
            <a:pPr lvl="1"/>
            <a:r>
              <a:rPr lang="en-IE" dirty="0"/>
              <a:t>Evolution.</a:t>
            </a:r>
          </a:p>
        </p:txBody>
      </p:sp>
    </p:spTree>
    <p:extLst>
      <p:ext uri="{BB962C8B-B14F-4D97-AF65-F5344CB8AC3E}">
        <p14:creationId xmlns:p14="http://schemas.microsoft.com/office/powerpoint/2010/main" val="346076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Quality of code progression.</a:t>
            </a:r>
          </a:p>
          <a:p>
            <a:endParaRPr lang="en-IE" dirty="0"/>
          </a:p>
          <a:p>
            <a:r>
              <a:rPr lang="en-IE" dirty="0"/>
              <a:t>Third levels beware of strain on institution and community resources.</a:t>
            </a:r>
          </a:p>
          <a:p>
            <a:endParaRPr lang="en-IE" dirty="0"/>
          </a:p>
          <a:p>
            <a:r>
              <a:rPr lang="en-IE" dirty="0"/>
              <a:t>A need for organisation and formatting of documents.</a:t>
            </a:r>
          </a:p>
        </p:txBody>
      </p:sp>
    </p:spTree>
    <p:extLst>
      <p:ext uri="{BB962C8B-B14F-4D97-AF65-F5344CB8AC3E}">
        <p14:creationId xmlns:p14="http://schemas.microsoft.com/office/powerpoint/2010/main" val="2548670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4918-DD1F-054C-A4FB-2EAF57D39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5740697"/>
            <a:ext cx="10080000" cy="1808233"/>
          </a:xfrm>
        </p:spPr>
        <p:txBody>
          <a:bodyPr/>
          <a:lstStyle/>
          <a:p>
            <a:r>
              <a:rPr lang="en-US" dirty="0"/>
              <a:t>Thank you.</a:t>
            </a:r>
            <a:br>
              <a:rPr lang="en-US" dirty="0"/>
            </a:br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58702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EE75C-7A52-4A55-A5DF-CB6BFA301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F36EE-5E46-4615-80C4-0AA06D4AB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000" y="2412000"/>
            <a:ext cx="14022170" cy="3478161"/>
          </a:xfrm>
        </p:spPr>
        <p:txBody>
          <a:bodyPr/>
          <a:lstStyle/>
          <a:p>
            <a:r>
              <a:rPr lang="en-GB" dirty="0"/>
              <a:t>Overview</a:t>
            </a:r>
          </a:p>
          <a:p>
            <a:r>
              <a:rPr lang="en-GB" dirty="0"/>
              <a:t>Key Work Dates</a:t>
            </a:r>
          </a:p>
          <a:p>
            <a:r>
              <a:rPr lang="en-GB" dirty="0"/>
              <a:t>Key results</a:t>
            </a:r>
          </a:p>
          <a:p>
            <a:r>
              <a:rPr lang="en-GB" dirty="0"/>
              <a:t>Problems and Solutions</a:t>
            </a:r>
          </a:p>
          <a:p>
            <a:r>
              <a:rPr lang="en-GB" dirty="0"/>
              <a:t>Potential uses of the system and future work</a:t>
            </a:r>
          </a:p>
          <a:p>
            <a:r>
              <a:rPr lang="en-GB" dirty="0"/>
              <a:t>Demonstration</a:t>
            </a:r>
          </a:p>
          <a:p>
            <a:r>
              <a:rPr lang="en-GB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7081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overview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Fully realised method of extracting course data from </a:t>
            </a:r>
            <a:r>
              <a:rPr lang="en-IE" dirty="0" err="1"/>
              <a:t>Qualifax</a:t>
            </a:r>
            <a:r>
              <a:rPr lang="en-IE" dirty="0"/>
              <a:t> and UL.</a:t>
            </a:r>
          </a:p>
          <a:p>
            <a:pPr lvl="1"/>
            <a:r>
              <a:rPr lang="en-IE" dirty="0"/>
              <a:t>Using frameworks for Python, I created 2 types of scrapers, which read HTML from webpages and save it in a JSON format for easy indexing and use across internet.</a:t>
            </a:r>
          </a:p>
          <a:p>
            <a:pPr marL="609671" lvl="1" indent="0">
              <a:buNone/>
            </a:pPr>
            <a:endParaRPr lang="en-IE" dirty="0"/>
          </a:p>
          <a:p>
            <a:r>
              <a:rPr lang="en-IE" dirty="0"/>
              <a:t>Fully realised Webapp used almost 600 times over 2 semesters.</a:t>
            </a:r>
          </a:p>
          <a:p>
            <a:pPr lvl="1"/>
            <a:r>
              <a:rPr lang="en-IE" dirty="0"/>
              <a:t>Using timetable data I could recreate events into a Universal Calendar Format.</a:t>
            </a:r>
          </a:p>
          <a:p>
            <a:endParaRPr lang="en-IE" dirty="0"/>
          </a:p>
          <a:p>
            <a:r>
              <a:rPr lang="en-IE" dirty="0"/>
              <a:t>Fully realised an analytical report investigating points data nationally and module data in UL.</a:t>
            </a:r>
          </a:p>
          <a:p>
            <a:pPr lvl="1"/>
            <a:r>
              <a:rPr lang="en-IE" dirty="0"/>
              <a:t>Using </a:t>
            </a:r>
            <a:r>
              <a:rPr lang="en-IE" dirty="0" err="1"/>
              <a:t>Qualifax</a:t>
            </a:r>
            <a:r>
              <a:rPr lang="en-IE" dirty="0"/>
              <a:t>, UL and CAO data, I investigated some trends we saw during the pandemic.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0074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45CE-F63A-483A-A6BD-C039D5E32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629" y="700553"/>
            <a:ext cx="14022170" cy="948136"/>
          </a:xfrm>
        </p:spPr>
        <p:txBody>
          <a:bodyPr/>
          <a:lstStyle/>
          <a:p>
            <a:r>
              <a:rPr lang="en-IE" dirty="0"/>
              <a:t>Project overview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19099-B07E-43E0-B332-BF471F91F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88C1F-8704-DB45-8730-A2C79C168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58" y="1955957"/>
            <a:ext cx="6990965" cy="6990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CAE36B-8D96-BB48-B7E5-7CB671613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15"/>
          <a:stretch/>
        </p:blipFill>
        <p:spPr>
          <a:xfrm>
            <a:off x="7563656" y="1658164"/>
            <a:ext cx="7829932" cy="699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38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000" y="452466"/>
            <a:ext cx="14022170" cy="1042950"/>
          </a:xfrm>
        </p:spPr>
        <p:txBody>
          <a:bodyPr/>
          <a:lstStyle/>
          <a:p>
            <a:r>
              <a:rPr lang="en-IE" dirty="0"/>
              <a:t>Key work dates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4D4A5-7F4C-7A43-B543-C5F9C6354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4" t="22906" r="3837" b="1383"/>
          <a:stretch/>
        </p:blipFill>
        <p:spPr>
          <a:xfrm>
            <a:off x="7884969" y="1159501"/>
            <a:ext cx="3393111" cy="2059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4F5C38-88EA-F64B-BB84-88B54BC66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0" t="22670" r="4264" b="1902"/>
          <a:stretch/>
        </p:blipFill>
        <p:spPr>
          <a:xfrm>
            <a:off x="1115753" y="1194275"/>
            <a:ext cx="3282604" cy="1969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317C2D-31B3-524C-AC84-1019003E63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8" b="1108"/>
          <a:stretch/>
        </p:blipFill>
        <p:spPr>
          <a:xfrm>
            <a:off x="4592481" y="1201310"/>
            <a:ext cx="3031854" cy="19625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A284EF-303E-7345-8253-5C6852501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55" y="6179689"/>
            <a:ext cx="4844468" cy="23424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E54A85-1965-5640-8842-CD6F470B3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164" y="6179688"/>
            <a:ext cx="4844468" cy="23424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1454F5-CD69-3142-8CB8-5BD3EEF7A2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9138" y="6179688"/>
            <a:ext cx="5155149" cy="23424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A8AC03-F5C4-1C47-9372-3FA1CB8B68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9637" y="1191276"/>
            <a:ext cx="3273171" cy="20591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DE09F7-C563-854B-BACC-AAFF8EF3182C}"/>
              </a:ext>
            </a:extLst>
          </p:cNvPr>
          <p:cNvSpPr txBox="1"/>
          <p:nvPr/>
        </p:nvSpPr>
        <p:spPr>
          <a:xfrm>
            <a:off x="1245025" y="3218679"/>
            <a:ext cx="30318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/>
              <a:t>Started Personal Timetable Scraper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3EB75-A4C6-EC45-9B0D-364E286D74F5}"/>
              </a:ext>
            </a:extLst>
          </p:cNvPr>
          <p:cNvSpPr txBox="1"/>
          <p:nvPr/>
        </p:nvSpPr>
        <p:spPr>
          <a:xfrm>
            <a:off x="4564997" y="3209346"/>
            <a:ext cx="30318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/>
              <a:t>Started Course Timetable Scraper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229717-2012-D243-A50C-083E0C1463E2}"/>
              </a:ext>
            </a:extLst>
          </p:cNvPr>
          <p:cNvSpPr txBox="1"/>
          <p:nvPr/>
        </p:nvSpPr>
        <p:spPr>
          <a:xfrm>
            <a:off x="8032317" y="3204679"/>
            <a:ext cx="30318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/>
              <a:t>Started </a:t>
            </a:r>
            <a:r>
              <a:rPr lang="en-US" sz="1500" i="1" dirty="0" err="1"/>
              <a:t>Qualifax</a:t>
            </a:r>
            <a:r>
              <a:rPr lang="en-US" sz="1500" i="1" dirty="0"/>
              <a:t> Scraper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0A464E-0B47-0F4F-A479-C1B782BDCBA7}"/>
              </a:ext>
            </a:extLst>
          </p:cNvPr>
          <p:cNvSpPr txBox="1"/>
          <p:nvPr/>
        </p:nvSpPr>
        <p:spPr>
          <a:xfrm>
            <a:off x="11499637" y="3250454"/>
            <a:ext cx="30318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/>
              <a:t>Started CAO investigation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F5D696-72D3-D44E-96AB-0E1066B5C58D}"/>
              </a:ext>
            </a:extLst>
          </p:cNvPr>
          <p:cNvSpPr txBox="1"/>
          <p:nvPr/>
        </p:nvSpPr>
        <p:spPr>
          <a:xfrm>
            <a:off x="1245025" y="8686510"/>
            <a:ext cx="303185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 err="1"/>
              <a:t>ppe</a:t>
            </a:r>
            <a:r>
              <a:rPr lang="en-US" sz="1500" i="1" dirty="0"/>
              <a:t> ~ </a:t>
            </a:r>
            <a:r>
              <a:rPr lang="en-US" sz="1500" i="1" dirty="0" err="1"/>
              <a:t>fyp</a:t>
            </a:r>
            <a:endParaRPr lang="en-US" sz="1500" i="1" dirty="0"/>
          </a:p>
          <a:p>
            <a:pPr algn="ctr"/>
            <a:r>
              <a:rPr lang="en-US" sz="1500" i="1" dirty="0"/>
              <a:t>Post Pandemic Education / Personal Protective Equipment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054AE0-4C86-F546-B2F2-D932D3A31512}"/>
              </a:ext>
            </a:extLst>
          </p:cNvPr>
          <p:cNvSpPr txBox="1"/>
          <p:nvPr/>
        </p:nvSpPr>
        <p:spPr>
          <a:xfrm>
            <a:off x="6359158" y="8708774"/>
            <a:ext cx="30318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/>
              <a:t>UL Timetable vs </a:t>
            </a:r>
            <a:r>
              <a:rPr lang="en-US" sz="1500" i="1" dirty="0" err="1"/>
              <a:t>Bookofmodules</a:t>
            </a:r>
            <a:endParaRPr lang="en-US" sz="1500" i="1" dirty="0"/>
          </a:p>
          <a:p>
            <a:pPr algn="ctr"/>
            <a:r>
              <a:rPr lang="en-US" sz="1500" i="1" dirty="0"/>
              <a:t>Hours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B4FFDD-ACF8-174C-8ADE-C04D2FA288B7}"/>
              </a:ext>
            </a:extLst>
          </p:cNvPr>
          <p:cNvSpPr txBox="1"/>
          <p:nvPr/>
        </p:nvSpPr>
        <p:spPr>
          <a:xfrm>
            <a:off x="11710785" y="8660380"/>
            <a:ext cx="30318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/>
              <a:t>Axed keyword analysis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7BA008F-EB5B-FB46-AFF4-D9416B742C9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002786" y="3902429"/>
            <a:ext cx="3771021" cy="159982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8EC94A6-4E61-214C-9729-714F8E8C91E9}"/>
              </a:ext>
            </a:extLst>
          </p:cNvPr>
          <p:cNvSpPr txBox="1"/>
          <p:nvPr/>
        </p:nvSpPr>
        <p:spPr>
          <a:xfrm>
            <a:off x="4398681" y="5625895"/>
            <a:ext cx="30318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/>
              <a:t>Deployed Webapp API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20E69C0-099B-954C-92A4-83276E293D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7266" y="3907702"/>
            <a:ext cx="3282604" cy="159982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BF01A89-E7A2-1D42-9AC4-CA0A3FF2AFE4}"/>
              </a:ext>
            </a:extLst>
          </p:cNvPr>
          <p:cNvSpPr txBox="1"/>
          <p:nvPr/>
        </p:nvSpPr>
        <p:spPr>
          <a:xfrm>
            <a:off x="7907266" y="5621836"/>
            <a:ext cx="30318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/>
              <a:t>Deployed Webapp Front-end</a:t>
            </a:r>
          </a:p>
        </p:txBody>
      </p:sp>
    </p:spTree>
    <p:extLst>
      <p:ext uri="{BB962C8B-B14F-4D97-AF65-F5344CB8AC3E}">
        <p14:creationId xmlns:p14="http://schemas.microsoft.com/office/powerpoint/2010/main" val="1456943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000" y="337309"/>
            <a:ext cx="14022170" cy="1042950"/>
          </a:xfrm>
        </p:spPr>
        <p:txBody>
          <a:bodyPr/>
          <a:lstStyle/>
          <a:p>
            <a:r>
              <a:rPr lang="en-IE" dirty="0"/>
              <a:t>Key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A8994E-E3B7-824E-98D2-3D49630AE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129" y="1510323"/>
            <a:ext cx="12117911" cy="4199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5B725A-B524-314A-8DE1-09474B09A173}"/>
              </a:ext>
            </a:extLst>
          </p:cNvPr>
          <p:cNvSpPr txBox="1"/>
          <p:nvPr/>
        </p:nvSpPr>
        <p:spPr>
          <a:xfrm>
            <a:off x="864000" y="1033911"/>
            <a:ext cx="3788228" cy="476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Fully functional webapp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6F8845-7DB4-4D44-9CC5-54461A16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43851" y="5839815"/>
            <a:ext cx="5569886" cy="425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51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000" y="337309"/>
            <a:ext cx="14022170" cy="1042950"/>
          </a:xfrm>
        </p:spPr>
        <p:txBody>
          <a:bodyPr/>
          <a:lstStyle/>
          <a:p>
            <a:r>
              <a:rPr lang="en-IE" dirty="0"/>
              <a:t>Key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B725A-B524-314A-8DE1-09474B09A173}"/>
              </a:ext>
            </a:extLst>
          </p:cNvPr>
          <p:cNvSpPr txBox="1"/>
          <p:nvPr/>
        </p:nvSpPr>
        <p:spPr>
          <a:xfrm>
            <a:off x="864000" y="1033911"/>
            <a:ext cx="4724400" cy="476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Extraction of UL data</a:t>
            </a:r>
          </a:p>
        </p:txBody>
      </p:sp>
      <p:pic>
        <p:nvPicPr>
          <p:cNvPr id="3074" name="Picture 2" descr="page64image66493136">
            <a:extLst>
              <a:ext uri="{FF2B5EF4-FFF2-40B4-BE49-F238E27FC236}">
                <a16:creationId xmlns:a16="http://schemas.microsoft.com/office/drawing/2014/main" id="{A7F23923-9C99-9F4D-86E1-E0465A607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00" y="1510322"/>
            <a:ext cx="6187964" cy="327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CFA3D8-7F49-DA4F-8625-8884D0F51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330"/>
          <a:stretch/>
        </p:blipFill>
        <p:spPr>
          <a:xfrm>
            <a:off x="7049033" y="1510322"/>
            <a:ext cx="3195335" cy="3276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C3DB9A-58F6-BC49-85CE-98FCEBDC2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00" y="5317412"/>
            <a:ext cx="7670984" cy="4317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167B1A-546D-334D-B8FB-FA6C2425C2A0}"/>
              </a:ext>
            </a:extLst>
          </p:cNvPr>
          <p:cNvSpPr txBox="1"/>
          <p:nvPr/>
        </p:nvSpPr>
        <p:spPr>
          <a:xfrm>
            <a:off x="864000" y="4841000"/>
            <a:ext cx="4724400" cy="476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Extraction of </a:t>
            </a:r>
            <a:r>
              <a:rPr lang="en-US" dirty="0" err="1"/>
              <a:t>Qualifax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6715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000" y="337309"/>
            <a:ext cx="14022170" cy="1042950"/>
          </a:xfrm>
        </p:spPr>
        <p:txBody>
          <a:bodyPr/>
          <a:lstStyle/>
          <a:p>
            <a:r>
              <a:rPr lang="en-IE" dirty="0"/>
              <a:t>Key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B725A-B524-314A-8DE1-09474B09A173}"/>
              </a:ext>
            </a:extLst>
          </p:cNvPr>
          <p:cNvSpPr txBox="1"/>
          <p:nvPr/>
        </p:nvSpPr>
        <p:spPr>
          <a:xfrm>
            <a:off x="864000" y="1076261"/>
            <a:ext cx="5321507" cy="476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Possibility for strain on Third Level</a:t>
            </a:r>
          </a:p>
        </p:txBody>
      </p:sp>
      <p:pic>
        <p:nvPicPr>
          <p:cNvPr id="5121" name="Picture 1" descr="page87image6700064">
            <a:extLst>
              <a:ext uri="{FF2B5EF4-FFF2-40B4-BE49-F238E27FC236}">
                <a16:creationId xmlns:a16="http://schemas.microsoft.com/office/drawing/2014/main" id="{2D402E82-F387-594D-9031-00901DAC8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301" y="1539421"/>
            <a:ext cx="5231567" cy="224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age92image6690496">
            <a:extLst>
              <a:ext uri="{FF2B5EF4-FFF2-40B4-BE49-F238E27FC236}">
                <a16:creationId xmlns:a16="http://schemas.microsoft.com/office/drawing/2014/main" id="{6DBBDED3-E188-C943-ACDF-F4BB4B7C2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17" y="3638508"/>
            <a:ext cx="7143062" cy="498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page93image6765392">
            <a:extLst>
              <a:ext uri="{FF2B5EF4-FFF2-40B4-BE49-F238E27FC236}">
                <a16:creationId xmlns:a16="http://schemas.microsoft.com/office/drawing/2014/main" id="{959FCFE2-C64C-8A42-BED0-13C54C183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178" y="3638508"/>
            <a:ext cx="8624690" cy="513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309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Problems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Sources from CAO being in PDF tabular form. </a:t>
            </a:r>
          </a:p>
          <a:p>
            <a:pPr lvl="1"/>
            <a:r>
              <a:rPr lang="en-IE" dirty="0"/>
              <a:t>Tabula framework for Python.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Inconsistent Data across sources.</a:t>
            </a:r>
          </a:p>
          <a:p>
            <a:pPr lvl="1"/>
            <a:r>
              <a:rPr lang="en-IE" dirty="0"/>
              <a:t>UL, CAO both had conflicting data.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Textual Analysis.</a:t>
            </a:r>
          </a:p>
          <a:p>
            <a:pPr lvl="1"/>
            <a:r>
              <a:rPr lang="en-IE" dirty="0"/>
              <a:t>More questions than answers.</a:t>
            </a:r>
          </a:p>
          <a:p>
            <a:pPr lvl="1"/>
            <a:r>
              <a:rPr lang="en-IE" dirty="0"/>
              <a:t>Information format and consistency.</a:t>
            </a:r>
          </a:p>
          <a:p>
            <a:pPr marL="609671" lvl="1" indent="0">
              <a:buNone/>
            </a:pPr>
            <a:endParaRPr lang="en-IE" dirty="0"/>
          </a:p>
          <a:p>
            <a:r>
              <a:rPr lang="en-IE" dirty="0"/>
              <a:t>UL </a:t>
            </a:r>
            <a:r>
              <a:rPr lang="en-IE" dirty="0" err="1"/>
              <a:t>CyberSecurity</a:t>
            </a:r>
            <a:r>
              <a:rPr lang="en-IE" dirty="0"/>
              <a:t>.</a:t>
            </a:r>
          </a:p>
          <a:p>
            <a:pPr lvl="1"/>
            <a:r>
              <a:rPr lang="en-IE" dirty="0"/>
              <a:t>Removed password entry to webapp</a:t>
            </a:r>
          </a:p>
        </p:txBody>
      </p:sp>
    </p:spTree>
    <p:extLst>
      <p:ext uri="{BB962C8B-B14F-4D97-AF65-F5344CB8AC3E}">
        <p14:creationId xmlns:p14="http://schemas.microsoft.com/office/powerpoint/2010/main" val="398150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L">
      <a:dk1>
        <a:srgbClr val="171616"/>
      </a:dk1>
      <a:lt1>
        <a:sysClr val="window" lastClr="FFFFFF"/>
      </a:lt1>
      <a:dk2>
        <a:srgbClr val="7F7F7F"/>
      </a:dk2>
      <a:lt2>
        <a:srgbClr val="E7E6E6"/>
      </a:lt2>
      <a:accent1>
        <a:srgbClr val="00B140"/>
      </a:accent1>
      <a:accent2>
        <a:srgbClr val="034638"/>
      </a:accent2>
      <a:accent3>
        <a:srgbClr val="00A3E0"/>
      </a:accent3>
      <a:accent4>
        <a:srgbClr val="FFC72C"/>
      </a:accent4>
      <a:accent5>
        <a:srgbClr val="E31C79"/>
      </a:accent5>
      <a:accent6>
        <a:srgbClr val="D45D00"/>
      </a:accent6>
      <a:hlink>
        <a:srgbClr val="00A3E0"/>
      </a:hlink>
      <a:folHlink>
        <a:srgbClr val="6F26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" id="{8C4FAECB-4FFE-514E-86E1-D19CB0E3BBD1}" vid="{3EB642C7-DB8F-A140-B2AB-5A42E3409E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4137211397D940B4BAE1908ED83D59" ma:contentTypeVersion="0" ma:contentTypeDescription="Create a new document." ma:contentTypeScope="" ma:versionID="7263ccf2e690e875e99a558b7728c52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CC13DB-05A2-4CFD-AD8B-2B056964F2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024D6D1-67AC-4E6E-8A01-6E1CEB9358D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0802F29-E2FD-4521-A0C0-C6A969A2BA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UL-PowerPoint-template</Template>
  <TotalTime>1847</TotalTime>
  <Words>507</Words>
  <Application>Microsoft Macintosh PowerPoint</Application>
  <PresentationFormat>Custom</PresentationFormat>
  <Paragraphs>76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Georgia</vt:lpstr>
      <vt:lpstr>Helvetica</vt:lpstr>
      <vt:lpstr>Office Theme</vt:lpstr>
      <vt:lpstr>Investigation into Post Pandemic Education  Emmett Lawlor 18238831  John Nelson    </vt:lpstr>
      <vt:lpstr>Presentation overview</vt:lpstr>
      <vt:lpstr>Project overview (1)</vt:lpstr>
      <vt:lpstr>Project overview (2)</vt:lpstr>
      <vt:lpstr>Key work dates</vt:lpstr>
      <vt:lpstr>Key results</vt:lpstr>
      <vt:lpstr>Key results</vt:lpstr>
      <vt:lpstr>Key results</vt:lpstr>
      <vt:lpstr>Problems and solutions</vt:lpstr>
      <vt:lpstr>Potential uses of the system and future work</vt:lpstr>
      <vt:lpstr>Demonstration</vt:lpstr>
      <vt:lpstr>Conclusions</vt:lpstr>
      <vt:lpstr>Thank you. Any questions?</vt:lpstr>
    </vt:vector>
  </TitlesOfParts>
  <Company>University of Limerick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Ian.Grout</dc:creator>
  <cp:lastModifiedBy>ULStudent:EMMETT.LAWLOR</cp:lastModifiedBy>
  <cp:revision>13</cp:revision>
  <dcterms:created xsi:type="dcterms:W3CDTF">2021-09-07T17:49:30Z</dcterms:created>
  <dcterms:modified xsi:type="dcterms:W3CDTF">2022-03-23T16:52:13Z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0x0101009C4137211397D940B4BAE1908ED83D59</vt:lpwstr>
  </property>
</Properties>
</file>